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3"/>
  </p:sldMasterIdLst>
  <p:notesMasterIdLst>
    <p:notesMasterId r:id="rId12"/>
  </p:notesMasterIdLst>
  <p:sldIdLst>
    <p:sldId id="256" r:id="rId4"/>
    <p:sldId id="257" r:id="rId5"/>
    <p:sldId id="259" r:id="rId6"/>
    <p:sldId id="260" r:id="rId7"/>
    <p:sldId id="261" r:id="rId8"/>
    <p:sldId id="262" r:id="rId9"/>
    <p:sldId id="263" r:id="rId10"/>
    <p:sldId id="25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theme" Target="theme/theme1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B52796-F880-4600-9C45-1875AE6D9D77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A8C5A0-BA37-4D39-A0ED-C8D7CBE5B8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0314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A8C5A0-BA37-4D39-A0ED-C8D7CBE5B8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5921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BFA96-E96C-4995-8BF4-FD39A5C2CE6C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B4CAE-4AC5-4A7B-8E52-F79DCB4BF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3793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BFA96-E96C-4995-8BF4-FD39A5C2CE6C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B4CAE-4AC5-4A7B-8E52-F79DCB4BF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894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BFA96-E96C-4995-8BF4-FD39A5C2CE6C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B4CAE-4AC5-4A7B-8E52-F79DCB4BF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0121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BFA96-E96C-4995-8BF4-FD39A5C2CE6C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B4CAE-4AC5-4A7B-8E52-F79DCB4BF7D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404237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BFA96-E96C-4995-8BF4-FD39A5C2CE6C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B4CAE-4AC5-4A7B-8E52-F79DCB4BF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97627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BFA96-E96C-4995-8BF4-FD39A5C2CE6C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B4CAE-4AC5-4A7B-8E52-F79DCB4BF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9304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BFA96-E96C-4995-8BF4-FD39A5C2CE6C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B4CAE-4AC5-4A7B-8E52-F79DCB4BF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4051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BFA96-E96C-4995-8BF4-FD39A5C2CE6C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B4CAE-4AC5-4A7B-8E52-F79DCB4BF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8430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BFA96-E96C-4995-8BF4-FD39A5C2CE6C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B4CAE-4AC5-4A7B-8E52-F79DCB4BF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723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BFA96-E96C-4995-8BF4-FD39A5C2CE6C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B4CAE-4AC5-4A7B-8E52-F79DCB4BF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9846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BFA96-E96C-4995-8BF4-FD39A5C2CE6C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B4CAE-4AC5-4A7B-8E52-F79DCB4BF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515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BFA96-E96C-4995-8BF4-FD39A5C2CE6C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B4CAE-4AC5-4A7B-8E52-F79DCB4BF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145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BFA96-E96C-4995-8BF4-FD39A5C2CE6C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B4CAE-4AC5-4A7B-8E52-F79DCB4BF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85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BFA96-E96C-4995-8BF4-FD39A5C2CE6C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B4CAE-4AC5-4A7B-8E52-F79DCB4BF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868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BFA96-E96C-4995-8BF4-FD39A5C2CE6C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B4CAE-4AC5-4A7B-8E52-F79DCB4BF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727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BFA96-E96C-4995-8BF4-FD39A5C2CE6C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B4CAE-4AC5-4A7B-8E52-F79DCB4BF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6703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BFA96-E96C-4995-8BF4-FD39A5C2CE6C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B4CAE-4AC5-4A7B-8E52-F79DCB4BF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43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68BFA96-E96C-4995-8BF4-FD39A5C2CE6C}" type="datetimeFigureOut">
              <a:rPr lang="en-US" smtClean="0"/>
              <a:t>8/20/2024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191B4CAE-4AC5-4A7B-8E52-F79DCB4BF7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97215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gif"/><Relationship Id="rId5" Type="http://schemas.openxmlformats.org/officeDocument/2006/relationships/image" Target="../media/image22.gif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quaketastic.com/?dir=files/texture_wads" TargetMode="External"/><Relationship Id="rId3" Type="http://schemas.openxmlformats.org/officeDocument/2006/relationships/hyperlink" Target="https://ericwa.github.io/ericw-tools/" TargetMode="External"/><Relationship Id="rId7" Type="http://schemas.openxmlformats.org/officeDocument/2006/relationships/hyperlink" Target="https://www.quaddicted.com/reviews/gsh_jungle.html" TargetMode="External"/><Relationship Id="rId2" Type="http://schemas.openxmlformats.org/officeDocument/2006/relationships/hyperlink" Target="https://trenchbroom.github.io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lipseer.com/index.php?resources/makkon-textures.28/" TargetMode="External"/><Relationship Id="rId5" Type="http://schemas.openxmlformats.org/officeDocument/2006/relationships/hyperlink" Target="https://github.com/andrei-drexler/ironwail" TargetMode="External"/><Relationship Id="rId4" Type="http://schemas.openxmlformats.org/officeDocument/2006/relationships/hyperlink" Target="https://shoresofnis.wordpress.com/utilities/ne_q1spcompilinggui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video game of a city&#10;&#10;Description automatically generated">
            <a:extLst>
              <a:ext uri="{FF2B5EF4-FFF2-40B4-BE49-F238E27FC236}">
                <a16:creationId xmlns:a16="http://schemas.microsoft.com/office/drawing/2014/main" id="{ECA5D2F7-EE5C-1133-073F-15055890B68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" r="1" b="1"/>
          <a:stretch/>
        </p:blipFill>
        <p:spPr>
          <a:xfrm>
            <a:off x="20" y="10"/>
            <a:ext cx="6093948" cy="3433701"/>
          </a:xfrm>
          <a:prstGeom prst="rect">
            <a:avLst/>
          </a:prstGeom>
        </p:spPr>
      </p:pic>
      <p:pic>
        <p:nvPicPr>
          <p:cNvPr id="5" name="Picture 4" descr="A video game of a car in a garage&#10;&#10;Description automatically generated">
            <a:extLst>
              <a:ext uri="{FF2B5EF4-FFF2-40B4-BE49-F238E27FC236}">
                <a16:creationId xmlns:a16="http://schemas.microsoft.com/office/drawing/2014/main" id="{89883DD2-9B38-7AA4-0999-75F2ADB78D6A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" r="1" b="1"/>
          <a:stretch/>
        </p:blipFill>
        <p:spPr>
          <a:xfrm>
            <a:off x="6093968" y="-4715"/>
            <a:ext cx="6098032" cy="3438426"/>
          </a:xfrm>
          <a:prstGeom prst="rect">
            <a:avLst/>
          </a:prstGeom>
        </p:spPr>
      </p:pic>
      <p:pic>
        <p:nvPicPr>
          <p:cNvPr id="9" name="Picture 8" descr="A room with a large ceiling&#10;&#10;Description automatically generated with medium confidence">
            <a:extLst>
              <a:ext uri="{FF2B5EF4-FFF2-40B4-BE49-F238E27FC236}">
                <a16:creationId xmlns:a16="http://schemas.microsoft.com/office/drawing/2014/main" id="{CF583B8C-5730-C9A1-6A0F-1DEC75CE89CA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"/>
          <a:stretch/>
        </p:blipFill>
        <p:spPr>
          <a:xfrm>
            <a:off x="20" y="3433715"/>
            <a:ext cx="6093948" cy="3429000"/>
          </a:xfrm>
          <a:prstGeom prst="rect">
            <a:avLst/>
          </a:prstGeom>
        </p:spPr>
      </p:pic>
      <p:pic>
        <p:nvPicPr>
          <p:cNvPr id="7" name="Picture 6" descr="A video game of a courtyard&#10;&#10;Description automatically generated">
            <a:extLst>
              <a:ext uri="{FF2B5EF4-FFF2-40B4-BE49-F238E27FC236}">
                <a16:creationId xmlns:a16="http://schemas.microsoft.com/office/drawing/2014/main" id="{5A799F35-3751-B11A-50CB-3653387857D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3"/>
          <a:stretch/>
        </p:blipFill>
        <p:spPr>
          <a:xfrm>
            <a:off x="6093968" y="3433713"/>
            <a:ext cx="6098032" cy="3429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4C890B-757A-FCB0-D051-FDD99369DD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Razina</a:t>
            </a:r>
            <a:r>
              <a:rPr lang="en-US" dirty="0">
                <a:solidFill>
                  <a:schemeClr val="tx1"/>
                </a:solidFill>
              </a:rPr>
              <a:t> za Quake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9D7FD2-95E8-FD95-F553-807B3D2B55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>
            <a:normAutofit/>
          </a:bodyPr>
          <a:lstStyle/>
          <a:p>
            <a:r>
              <a:rPr lang="en-US" dirty="0"/>
              <a:t>Luka Nol</a:t>
            </a:r>
          </a:p>
        </p:txBody>
      </p:sp>
    </p:spTree>
    <p:extLst>
      <p:ext uri="{BB962C8B-B14F-4D97-AF65-F5344CB8AC3E}">
        <p14:creationId xmlns:p14="http://schemas.microsoft.com/office/powerpoint/2010/main" val="11206896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3">
            <a:extLst>
              <a:ext uri="{FF2B5EF4-FFF2-40B4-BE49-F238E27FC236}">
                <a16:creationId xmlns:a16="http://schemas.microsoft.com/office/drawing/2014/main" id="{833F5045-5779-4E8F-9507-636D7A19E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25DFEB-B325-B033-2F87-56FA415FD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9600"/>
            <a:ext cx="4428700" cy="1905000"/>
          </a:xfrm>
        </p:spPr>
        <p:txBody>
          <a:bodyPr>
            <a:normAutofit/>
          </a:bodyPr>
          <a:lstStyle/>
          <a:p>
            <a:pPr algn="l"/>
            <a:r>
              <a:rPr lang="hr-HR"/>
              <a:t>Koncept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161F5-A31C-100D-3460-D8895973C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666999"/>
            <a:ext cx="4428700" cy="312420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hr-HR" sz="1400"/>
              <a:t>Quake (1998)</a:t>
            </a:r>
          </a:p>
          <a:p>
            <a:pPr lvl="1">
              <a:lnSpc>
                <a:spcPct val="90000"/>
              </a:lnSpc>
            </a:pPr>
            <a:r>
              <a:rPr lang="hr-HR" sz="1400"/>
              <a:t>Relevantna zbog velike količine korisničkog sadržaja</a:t>
            </a:r>
          </a:p>
          <a:p>
            <a:pPr lvl="1">
              <a:lnSpc>
                <a:spcPct val="90000"/>
              </a:lnSpc>
            </a:pPr>
            <a:r>
              <a:rPr lang="hr-HR" sz="1400"/>
              <a:t>Podrška za moderne sustave</a:t>
            </a:r>
          </a:p>
          <a:p>
            <a:pPr marL="457200" lvl="1" indent="0">
              <a:lnSpc>
                <a:spcPct val="90000"/>
              </a:lnSpc>
              <a:buNone/>
            </a:pPr>
            <a:endParaRPr lang="hr-HR" sz="1400"/>
          </a:p>
          <a:p>
            <a:pPr>
              <a:lnSpc>
                <a:spcPct val="90000"/>
              </a:lnSpc>
            </a:pPr>
            <a:r>
              <a:rPr lang="hr-HR" sz="1400"/>
              <a:t>Arhitektonski stil ‘Brutalizam’</a:t>
            </a:r>
          </a:p>
          <a:p>
            <a:pPr lvl="1">
              <a:lnSpc>
                <a:spcPct val="90000"/>
              </a:lnSpc>
            </a:pPr>
            <a:r>
              <a:rPr lang="hr-HR" sz="1400"/>
              <a:t>Socijalistička arhitektura drugom polovicom 20. stoljeća</a:t>
            </a:r>
          </a:p>
          <a:p>
            <a:pPr lvl="1">
              <a:lnSpc>
                <a:spcPct val="90000"/>
              </a:lnSpc>
            </a:pPr>
            <a:r>
              <a:rPr lang="hr-HR" sz="1400"/>
              <a:t>npr. Novozagrebački kvartovi Travno, Utrine, Sloboština...</a:t>
            </a:r>
          </a:p>
          <a:p>
            <a:pPr lvl="1">
              <a:lnSpc>
                <a:spcPct val="90000"/>
              </a:lnSpc>
            </a:pPr>
            <a:r>
              <a:rPr lang="hr-HR" sz="1400"/>
              <a:t>Mamutica </a:t>
            </a:r>
            <a:endParaRPr lang="en-US" sz="1400"/>
          </a:p>
        </p:txBody>
      </p:sp>
      <p:sp>
        <p:nvSpPr>
          <p:cNvPr id="33" name="Rectangle 25">
            <a:extLst>
              <a:ext uri="{FF2B5EF4-FFF2-40B4-BE49-F238E27FC236}">
                <a16:creationId xmlns:a16="http://schemas.microsoft.com/office/drawing/2014/main" id="{2C8C8ED6-A932-44F5-83A5-5793DDA44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1" y="0"/>
            <a:ext cx="6096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ogo of a symbol&#10;&#10;Description automatically generated">
            <a:extLst>
              <a:ext uri="{FF2B5EF4-FFF2-40B4-BE49-F238E27FC236}">
                <a16:creationId xmlns:a16="http://schemas.microsoft.com/office/drawing/2014/main" id="{220EB666-3104-C17F-CFA9-4D34F2D2C7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9" r="5" b="5"/>
          <a:stretch/>
        </p:blipFill>
        <p:spPr>
          <a:xfrm>
            <a:off x="6256868" y="4070817"/>
            <a:ext cx="1896722" cy="2626315"/>
          </a:xfrm>
          <a:prstGeom prst="rect">
            <a:avLst/>
          </a:prstGeom>
        </p:spPr>
      </p:pic>
      <p:pic>
        <p:nvPicPr>
          <p:cNvPr id="7" name="Picture 6" descr="A building with a balcony&#10;&#10;Description automatically generated with medium confidence">
            <a:extLst>
              <a:ext uri="{FF2B5EF4-FFF2-40B4-BE49-F238E27FC236}">
                <a16:creationId xmlns:a16="http://schemas.microsoft.com/office/drawing/2014/main" id="{440C63C2-7401-528A-0295-3AF37731BB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91" r="2767" b="1"/>
          <a:stretch/>
        </p:blipFill>
        <p:spPr>
          <a:xfrm>
            <a:off x="8314455" y="3100590"/>
            <a:ext cx="3716680" cy="3615331"/>
          </a:xfrm>
          <a:prstGeom prst="rect">
            <a:avLst/>
          </a:prstGeom>
        </p:spPr>
      </p:pic>
      <p:pic>
        <p:nvPicPr>
          <p:cNvPr id="9" name="Picture 8" descr="A tall white building with many windows&#10;&#10;Description automatically generated">
            <a:extLst>
              <a:ext uri="{FF2B5EF4-FFF2-40B4-BE49-F238E27FC236}">
                <a16:creationId xmlns:a16="http://schemas.microsoft.com/office/drawing/2014/main" id="{B2E2397E-0C4C-1D63-9142-00BEE68059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64" r="2" b="2"/>
          <a:stretch/>
        </p:blipFill>
        <p:spPr>
          <a:xfrm>
            <a:off x="6256867" y="160868"/>
            <a:ext cx="5774267" cy="3747805"/>
          </a:xfrm>
          <a:custGeom>
            <a:avLst/>
            <a:gdLst/>
            <a:ahLst/>
            <a:cxnLst/>
            <a:rect l="l" t="t" r="r" b="b"/>
            <a:pathLst>
              <a:path w="5774267" h="3747805">
                <a:moveTo>
                  <a:pt x="0" y="0"/>
                </a:moveTo>
                <a:lnTo>
                  <a:pt x="3767328" y="0"/>
                </a:lnTo>
                <a:lnTo>
                  <a:pt x="3767328" y="1"/>
                </a:lnTo>
                <a:lnTo>
                  <a:pt x="5774267" y="1"/>
                </a:lnTo>
                <a:lnTo>
                  <a:pt x="5774267" y="2778855"/>
                </a:lnTo>
                <a:lnTo>
                  <a:pt x="3767328" y="2778855"/>
                </a:lnTo>
                <a:lnTo>
                  <a:pt x="3767328" y="2778856"/>
                </a:lnTo>
                <a:lnTo>
                  <a:pt x="1896721" y="2778856"/>
                </a:lnTo>
                <a:lnTo>
                  <a:pt x="1896721" y="3747805"/>
                </a:lnTo>
                <a:lnTo>
                  <a:pt x="0" y="374780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207417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video game screen of a building&#10;&#10;Description automatically generated">
            <a:extLst>
              <a:ext uri="{FF2B5EF4-FFF2-40B4-BE49-F238E27FC236}">
                <a16:creationId xmlns:a16="http://schemas.microsoft.com/office/drawing/2014/main" id="{CDD7674D-8568-1932-81C4-EAF4329E1DA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24" y="0"/>
            <a:ext cx="12192000" cy="685800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55ABBE-B155-80FC-55D7-4110BD75A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/>
              <a:t>Alati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49843-EAAA-8DFA-D143-F122B7D88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r-HR" dirty="0" err="1"/>
              <a:t>Trenchbroom</a:t>
            </a:r>
            <a:r>
              <a:rPr lang="hr-HR" dirty="0"/>
              <a:t> – najrelevantniji program za dizajniranje razina u ‘</a:t>
            </a:r>
            <a:r>
              <a:rPr lang="hr-HR" dirty="0" err="1"/>
              <a:t>id</a:t>
            </a:r>
            <a:r>
              <a:rPr lang="hr-HR" dirty="0"/>
              <a:t> </a:t>
            </a:r>
            <a:r>
              <a:rPr lang="hr-HR" dirty="0" err="1"/>
              <a:t>Tech</a:t>
            </a:r>
            <a:r>
              <a:rPr lang="hr-HR" dirty="0"/>
              <a:t> 2’ </a:t>
            </a:r>
            <a:r>
              <a:rPr lang="hr-HR" dirty="0" err="1"/>
              <a:t>engine</a:t>
            </a:r>
            <a:r>
              <a:rPr lang="hr-HR" dirty="0"/>
              <a:t>-u</a:t>
            </a:r>
          </a:p>
          <a:p>
            <a:r>
              <a:rPr lang="hr-HR" dirty="0" err="1"/>
              <a:t>Ironwail</a:t>
            </a:r>
            <a:r>
              <a:rPr lang="hr-HR" dirty="0"/>
              <a:t> – tzv. ‘</a:t>
            </a:r>
            <a:r>
              <a:rPr lang="hr-HR" dirty="0" err="1"/>
              <a:t>source</a:t>
            </a:r>
            <a:r>
              <a:rPr lang="hr-HR" dirty="0"/>
              <a:t> port ’, modifikacija programa za moderne sustave</a:t>
            </a:r>
          </a:p>
          <a:p>
            <a:r>
              <a:rPr lang="hr-HR" dirty="0" err="1"/>
              <a:t>ericw-tools</a:t>
            </a:r>
            <a:r>
              <a:rPr lang="hr-HR" dirty="0"/>
              <a:t> – pretvorba formata razine, dodatne funkcionalnosti</a:t>
            </a:r>
          </a:p>
          <a:p>
            <a:r>
              <a:rPr lang="hr-HR" dirty="0"/>
              <a:t>q1spcompilinggui – grafičko sučelje za pojednostavljenu pretvorbu</a:t>
            </a:r>
          </a:p>
          <a:p>
            <a:endParaRPr lang="en-US" dirty="0"/>
          </a:p>
        </p:txBody>
      </p:sp>
      <p:pic>
        <p:nvPicPr>
          <p:cNvPr id="5" name="Picture 4" descr="A brown box with black symbols&#10;&#10;Description automatically generated">
            <a:extLst>
              <a:ext uri="{FF2B5EF4-FFF2-40B4-BE49-F238E27FC236}">
                <a16:creationId xmlns:a16="http://schemas.microsoft.com/office/drawing/2014/main" id="{AAB49771-325F-71B1-0900-90079E5FAB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6573" y="4004926"/>
            <a:ext cx="2633710" cy="2633710"/>
          </a:xfrm>
          <a:prstGeom prst="rect">
            <a:avLst/>
          </a:pr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87562A94-BDA5-C67B-185C-48086362AB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560" y="3888509"/>
            <a:ext cx="4566000" cy="275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22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A7A59776-5948-400C-9935-7464561E8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FA34E3-7209-0BCD-4D18-2281014A5C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5353" y="609600"/>
            <a:ext cx="3108960" cy="2362610"/>
          </a:xfrm>
        </p:spPr>
        <p:txBody>
          <a:bodyPr>
            <a:normAutofit/>
          </a:bodyPr>
          <a:lstStyle/>
          <a:p>
            <a:pPr algn="r"/>
            <a:r>
              <a:rPr lang="hr-HR" sz="2800" dirty="0"/>
              <a:t>Komponente razine</a:t>
            </a:r>
            <a:endParaRPr lang="en-US" sz="2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8ACE6-E143-44DE-1C9E-3AAAD8223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7923" y="609600"/>
            <a:ext cx="6628583" cy="2362611"/>
          </a:xfrm>
        </p:spPr>
        <p:txBody>
          <a:bodyPr anchor="ctr">
            <a:normAutofit/>
          </a:bodyPr>
          <a:lstStyle/>
          <a:p>
            <a:r>
              <a:rPr lang="hr-HR" sz="1800" dirty="0" err="1"/>
              <a:t>Brushevi</a:t>
            </a:r>
            <a:r>
              <a:rPr lang="hr-HR" sz="1800" dirty="0"/>
              <a:t> – geometrija razine</a:t>
            </a:r>
          </a:p>
          <a:p>
            <a:r>
              <a:rPr lang="hr-HR" sz="1800" dirty="0"/>
              <a:t>Teksture – javno dostupne</a:t>
            </a:r>
          </a:p>
          <a:p>
            <a:r>
              <a:rPr lang="hr-HR" sz="1800" dirty="0"/>
              <a:t>Entiteti – sve ostalo; neprijatelji, oružja, ključevi, osvjetljenje...</a:t>
            </a:r>
          </a:p>
          <a:p>
            <a:pPr lvl="1"/>
            <a:r>
              <a:rPr lang="en-US" dirty="0" err="1"/>
              <a:t>funkcionalnosti</a:t>
            </a:r>
            <a:r>
              <a:rPr lang="hr-HR" dirty="0"/>
              <a:t> – func_door, func_button, func_illusionary, trigger_once....</a:t>
            </a:r>
          </a:p>
          <a:p>
            <a:endParaRPr lang="hr-HR" sz="1800" dirty="0"/>
          </a:p>
        </p:txBody>
      </p:sp>
      <p:pic>
        <p:nvPicPr>
          <p:cNvPr id="5" name="Picture 4" descr="A black square object with black squares&#10;&#10;Description automatically generated with medium confidence">
            <a:extLst>
              <a:ext uri="{FF2B5EF4-FFF2-40B4-BE49-F238E27FC236}">
                <a16:creationId xmlns:a16="http://schemas.microsoft.com/office/drawing/2014/main" id="{C1188F63-D4D5-D684-3FFF-965829BA18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41" r="-4" b="902"/>
          <a:stretch/>
        </p:blipFill>
        <p:spPr>
          <a:xfrm>
            <a:off x="895352" y="3225959"/>
            <a:ext cx="3340921" cy="2677887"/>
          </a:xfrm>
          <a:prstGeom prst="roundRect">
            <a:avLst>
              <a:gd name="adj" fmla="val 0"/>
            </a:avLst>
          </a:prstGeom>
          <a:ln w="38100">
            <a:noFill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9" name="Picture 8" descr="A screenshot of a video game&#10;&#10;Description automatically generated">
            <a:extLst>
              <a:ext uri="{FF2B5EF4-FFF2-40B4-BE49-F238E27FC236}">
                <a16:creationId xmlns:a16="http://schemas.microsoft.com/office/drawing/2014/main" id="{7EFD4913-4283-1E85-75B9-BB0E70F18D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09" r="-1" b="14056"/>
          <a:stretch/>
        </p:blipFill>
        <p:spPr>
          <a:xfrm>
            <a:off x="8651645" y="3225958"/>
            <a:ext cx="3337560" cy="2677887"/>
          </a:xfrm>
          <a:prstGeom prst="roundRect">
            <a:avLst>
              <a:gd name="adj" fmla="val 0"/>
            </a:avLst>
          </a:prstGeom>
          <a:ln w="38100">
            <a:noFill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222A337D-7EAA-2975-846C-9B5E394FEF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68" r="4" b="4"/>
          <a:stretch/>
        </p:blipFill>
        <p:spPr>
          <a:xfrm>
            <a:off x="4712936" y="3225958"/>
            <a:ext cx="3337560" cy="2677887"/>
          </a:xfrm>
          <a:prstGeom prst="roundRect">
            <a:avLst>
              <a:gd name="adj" fmla="val 0"/>
            </a:avLst>
          </a:prstGeom>
          <a:ln w="38100">
            <a:noFill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042C372-6EB2-C2B2-FC87-8779694880DF}"/>
              </a:ext>
            </a:extLst>
          </p:cNvPr>
          <p:cNvSpPr txBox="1"/>
          <p:nvPr/>
        </p:nvSpPr>
        <p:spPr>
          <a:xfrm>
            <a:off x="2010205" y="5940623"/>
            <a:ext cx="1487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>
                <a:solidFill>
                  <a:schemeClr val="tx1">
                    <a:lumMod val="85000"/>
                  </a:schemeClr>
                </a:solidFill>
              </a:rPr>
              <a:t>‘Brush’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2AAD452-73EF-4283-3436-CD1BA373A615}"/>
              </a:ext>
            </a:extLst>
          </p:cNvPr>
          <p:cNvSpPr txBox="1"/>
          <p:nvPr/>
        </p:nvSpPr>
        <p:spPr>
          <a:xfrm>
            <a:off x="5844828" y="5940623"/>
            <a:ext cx="1487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>
                <a:solidFill>
                  <a:schemeClr val="tx1">
                    <a:lumMod val="85000"/>
                  </a:schemeClr>
                </a:solidFill>
              </a:rPr>
              <a:t>Kolekcija</a:t>
            </a:r>
            <a:r>
              <a:rPr lang="en-US" sz="1200" i="1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1">
                    <a:lumMod val="85000"/>
                  </a:schemeClr>
                </a:solidFill>
              </a:rPr>
              <a:t>tekstura</a:t>
            </a:r>
            <a:endParaRPr lang="en-US" sz="1200" i="1" dirty="0">
              <a:solidFill>
                <a:schemeClr val="tx1">
                  <a:lumMod val="8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437B60-DAA9-89DD-35E4-F670F2DB88E5}"/>
              </a:ext>
            </a:extLst>
          </p:cNvPr>
          <p:cNvSpPr txBox="1"/>
          <p:nvPr/>
        </p:nvSpPr>
        <p:spPr>
          <a:xfrm>
            <a:off x="9679451" y="5940623"/>
            <a:ext cx="148705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 err="1">
                <a:solidFill>
                  <a:schemeClr val="tx1">
                    <a:lumMod val="85000"/>
                  </a:schemeClr>
                </a:solidFill>
              </a:rPr>
              <a:t>Primjeri</a:t>
            </a:r>
            <a:r>
              <a:rPr lang="en-US" sz="1200" i="1" dirty="0">
                <a:solidFill>
                  <a:schemeClr val="tx1">
                    <a:lumMod val="85000"/>
                  </a:schemeClr>
                </a:solidFill>
              </a:rPr>
              <a:t> </a:t>
            </a:r>
            <a:r>
              <a:rPr lang="en-US" sz="1200" i="1" dirty="0" err="1">
                <a:solidFill>
                  <a:schemeClr val="tx1">
                    <a:lumMod val="85000"/>
                  </a:schemeClr>
                </a:solidFill>
              </a:rPr>
              <a:t>entiteta</a:t>
            </a:r>
            <a:endParaRPr lang="en-US" sz="1200" i="1" dirty="0">
              <a:solidFill>
                <a:schemeClr val="tx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9023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C5340-EA01-497F-330C-A9CA846E2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67803"/>
            <a:ext cx="10353762" cy="970450"/>
          </a:xfrm>
        </p:spPr>
        <p:txBody>
          <a:bodyPr/>
          <a:lstStyle/>
          <a:p>
            <a:r>
              <a:rPr lang="hr-HR" dirty="0"/>
              <a:t>Manipulacija brusheva</a:t>
            </a:r>
            <a:endParaRPr lang="en-US" dirty="0"/>
          </a:p>
        </p:txBody>
      </p:sp>
      <p:pic>
        <p:nvPicPr>
          <p:cNvPr id="5" name="Picture 4" descr="A screen shot of a computer generated cube&#10;&#10;Description automatically generated">
            <a:extLst>
              <a:ext uri="{FF2B5EF4-FFF2-40B4-BE49-F238E27FC236}">
                <a16:creationId xmlns:a16="http://schemas.microsoft.com/office/drawing/2014/main" id="{DCC572AD-A241-585F-5B12-8B2088821B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665" y="1491513"/>
            <a:ext cx="2258204" cy="2076199"/>
          </a:xfrm>
          <a:prstGeom prst="rect">
            <a:avLst/>
          </a:prstGeom>
        </p:spPr>
      </p:pic>
      <p:pic>
        <p:nvPicPr>
          <p:cNvPr id="7" name="Picture 6" descr="A grid of a box&#10;&#10;Description automatically generated with medium confidence">
            <a:extLst>
              <a:ext uri="{FF2B5EF4-FFF2-40B4-BE49-F238E27FC236}">
                <a16:creationId xmlns:a16="http://schemas.microsoft.com/office/drawing/2014/main" id="{2492ABB3-DFD6-81BC-5003-8E8E7ED0F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993" y="4408741"/>
            <a:ext cx="1846020" cy="1566320"/>
          </a:xfrm>
          <a:prstGeom prst="rect">
            <a:avLst/>
          </a:prstGeom>
        </p:spPr>
      </p:pic>
      <p:pic>
        <p:nvPicPr>
          <p:cNvPr id="9" name="Picture 8" descr="A grid of brown squares with yellow dots&#10;&#10;Description automatically generated">
            <a:extLst>
              <a:ext uri="{FF2B5EF4-FFF2-40B4-BE49-F238E27FC236}">
                <a16:creationId xmlns:a16="http://schemas.microsoft.com/office/drawing/2014/main" id="{FFB812A2-A7AF-6B02-1893-CE43029166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243" y="4233875"/>
            <a:ext cx="2258204" cy="1916052"/>
          </a:xfrm>
          <a:prstGeom prst="rect">
            <a:avLst/>
          </a:prstGeom>
        </p:spPr>
      </p:pic>
      <p:pic>
        <p:nvPicPr>
          <p:cNvPr id="11" name="Picture 10" descr="A screenshot of a cube&#10;&#10;Description automatically generated">
            <a:extLst>
              <a:ext uri="{FF2B5EF4-FFF2-40B4-BE49-F238E27FC236}">
                <a16:creationId xmlns:a16="http://schemas.microsoft.com/office/drawing/2014/main" id="{6D478C95-B741-CF0D-C28D-EDDF8598D4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225" y="4184118"/>
            <a:ext cx="1948295" cy="1920854"/>
          </a:xfrm>
          <a:prstGeom prst="rect">
            <a:avLst/>
          </a:prstGeom>
        </p:spPr>
      </p:pic>
      <p:pic>
        <p:nvPicPr>
          <p:cNvPr id="13" name="Picture 12" descr="A screenshot of a video game&#10;&#10;Description automatically generated">
            <a:extLst>
              <a:ext uri="{FF2B5EF4-FFF2-40B4-BE49-F238E27FC236}">
                <a16:creationId xmlns:a16="http://schemas.microsoft.com/office/drawing/2014/main" id="{14CBB378-EDB8-33E8-B937-94135E67D0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2535" y="1491233"/>
            <a:ext cx="3135022" cy="1829587"/>
          </a:xfrm>
          <a:prstGeom prst="rect">
            <a:avLst/>
          </a:prstGeom>
        </p:spPr>
      </p:pic>
      <p:pic>
        <p:nvPicPr>
          <p:cNvPr id="15" name="Picture 14" descr="A screenshot of a computer generated graph&#10;&#10;Description automatically generated">
            <a:extLst>
              <a:ext uri="{FF2B5EF4-FFF2-40B4-BE49-F238E27FC236}">
                <a16:creationId xmlns:a16="http://schemas.microsoft.com/office/drawing/2014/main" id="{D988CEA9-B7DE-E4AE-853C-A3DF2A95AE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453" y="1797010"/>
            <a:ext cx="1895238" cy="152381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73C92EE-20F5-83EE-6729-7164EE45C708}"/>
              </a:ext>
            </a:extLst>
          </p:cNvPr>
          <p:cNvSpPr txBox="1"/>
          <p:nvPr/>
        </p:nvSpPr>
        <p:spPr>
          <a:xfrm>
            <a:off x="2154787" y="3667083"/>
            <a:ext cx="1487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85000"/>
                  </a:schemeClr>
                </a:solidFill>
              </a:rPr>
              <a:t>Brush tool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F3F437-2DD1-ED7C-0D9C-C94E64E95653}"/>
              </a:ext>
            </a:extLst>
          </p:cNvPr>
          <p:cNvSpPr txBox="1"/>
          <p:nvPr/>
        </p:nvSpPr>
        <p:spPr>
          <a:xfrm>
            <a:off x="5418073" y="3319942"/>
            <a:ext cx="1487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85000"/>
                  </a:schemeClr>
                </a:solidFill>
              </a:rPr>
              <a:t>Clip tool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7BE147-854B-075B-335A-E5868D692263}"/>
              </a:ext>
            </a:extLst>
          </p:cNvPr>
          <p:cNvSpPr txBox="1"/>
          <p:nvPr/>
        </p:nvSpPr>
        <p:spPr>
          <a:xfrm>
            <a:off x="9191280" y="3413823"/>
            <a:ext cx="1487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85000"/>
                  </a:schemeClr>
                </a:solidFill>
              </a:rPr>
              <a:t>Shear tool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883E7B-6D0F-FAE5-C36F-3C92D793C41F}"/>
              </a:ext>
            </a:extLst>
          </p:cNvPr>
          <p:cNvSpPr txBox="1"/>
          <p:nvPr/>
        </p:nvSpPr>
        <p:spPr>
          <a:xfrm>
            <a:off x="2154786" y="6065549"/>
            <a:ext cx="1487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85000"/>
                  </a:schemeClr>
                </a:solidFill>
              </a:rPr>
              <a:t>Edge tool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64E7A0-6A36-C48D-BF8A-A15DA4632A34}"/>
              </a:ext>
            </a:extLst>
          </p:cNvPr>
          <p:cNvSpPr txBox="1"/>
          <p:nvPr/>
        </p:nvSpPr>
        <p:spPr>
          <a:xfrm>
            <a:off x="5279799" y="6149927"/>
            <a:ext cx="1487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85000"/>
                  </a:schemeClr>
                </a:solidFill>
              </a:rPr>
              <a:t>Vertex tool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E166AB-4973-E8AA-C82E-7991FAFC9991}"/>
              </a:ext>
            </a:extLst>
          </p:cNvPr>
          <p:cNvSpPr txBox="1"/>
          <p:nvPr/>
        </p:nvSpPr>
        <p:spPr>
          <a:xfrm>
            <a:off x="8856533" y="6219437"/>
            <a:ext cx="14870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tx1">
                    <a:lumMod val="85000"/>
                  </a:schemeClr>
                </a:solidFill>
              </a:rPr>
              <a:t>Face tool</a:t>
            </a:r>
          </a:p>
        </p:txBody>
      </p:sp>
      <p:sp>
        <p:nvSpPr>
          <p:cNvPr id="23" name="Content Placeholder 22">
            <a:extLst>
              <a:ext uri="{FF2B5EF4-FFF2-40B4-BE49-F238E27FC236}">
                <a16:creationId xmlns:a16="http://schemas.microsoft.com/office/drawing/2014/main" id="{020BEA54-3561-BF71-43B4-75695EBEF5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956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A6D7A-89C3-AD63-3D7D-A9991A599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08819-AB71-6FD2-E9C4-8E2018E00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EC10002-AB2C-948F-1156-141234818C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230" y="218301"/>
            <a:ext cx="5732891" cy="27912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F35DB93-95E4-345C-64FB-68DE47B78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75" y="3350718"/>
            <a:ext cx="2359653" cy="279121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C12E7D-0E96-2C88-DFD1-A564C7F5C7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7340" y="3350718"/>
            <a:ext cx="4584010" cy="29238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2604EBB-B0B8-9832-8595-DD38FE4CDF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0220" y="3350718"/>
            <a:ext cx="3096057" cy="27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996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1AE0F3-9B61-B7DD-B395-D8E0B2147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F81540-E10F-284E-25A1-A77FAB78AD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49C26C-82C4-41DA-2F63-C1615896E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245" y="211971"/>
            <a:ext cx="4350925" cy="30783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BB7F940-D5C8-EBC1-ABF6-9643A532B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1386" y="893190"/>
            <a:ext cx="4157121" cy="191489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E6D73F-5F91-D3D5-18F8-9AB55D25B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1245" y="3511987"/>
            <a:ext cx="4350924" cy="31340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565BE3-153D-BD52-4AEE-BE5C0ED032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1386" y="3824854"/>
            <a:ext cx="4401696" cy="213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153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4250C-E3D9-6D36-1938-6033C1755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8F864-E10C-C2BA-1A5A-24F01F0B92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609600"/>
            <a:ext cx="10353762" cy="459544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hr-HR" sz="2200" b="1" dirty="0"/>
              <a:t>Korišteni materijali</a:t>
            </a:r>
            <a:endParaRPr lang="en-US" sz="2200" b="1" dirty="0"/>
          </a:p>
          <a:p>
            <a:pPr marL="0" indent="0">
              <a:buNone/>
            </a:pPr>
            <a:endParaRPr lang="hr-HR" b="1" dirty="0"/>
          </a:p>
          <a:p>
            <a:pPr marL="0" indent="0">
              <a:buNone/>
            </a:pPr>
            <a:r>
              <a:rPr lang="hr-HR" sz="2000" dirty="0"/>
              <a:t>Alati:</a:t>
            </a:r>
          </a:p>
          <a:p>
            <a:r>
              <a:rPr lang="en-US" sz="2000" dirty="0">
                <a:hlinkClick r:id="rId2"/>
              </a:rPr>
              <a:t>https://trenchbroom.github.io/</a:t>
            </a:r>
            <a:endParaRPr lang="hr-HR" sz="2000" dirty="0"/>
          </a:p>
          <a:p>
            <a:r>
              <a:rPr lang="en-US" sz="2000" dirty="0">
                <a:hlinkClick r:id="rId3"/>
              </a:rPr>
              <a:t>https://ericwa.github.io/ericw-tools/</a:t>
            </a:r>
            <a:endParaRPr lang="hr-HR" sz="2000" dirty="0"/>
          </a:p>
          <a:p>
            <a:r>
              <a:rPr lang="hr-HR" sz="2000" dirty="0">
                <a:hlinkClick r:id="rId4"/>
              </a:rPr>
              <a:t>https://shoresofnis.wordpress.com/utilities/ne_q1spcompilinggui/</a:t>
            </a:r>
            <a:endParaRPr lang="hr-HR" sz="2000" dirty="0"/>
          </a:p>
          <a:p>
            <a:r>
              <a:rPr lang="hr-HR" sz="2000" dirty="0">
                <a:hlinkClick r:id="rId5"/>
              </a:rPr>
              <a:t>https://github.com/andrei-drexler/ironwail</a:t>
            </a:r>
            <a:endParaRPr lang="hr-HR" sz="2000" dirty="0"/>
          </a:p>
          <a:p>
            <a:pPr marL="0" indent="0">
              <a:buNone/>
            </a:pPr>
            <a:r>
              <a:rPr lang="hr-HR" sz="2000" dirty="0"/>
              <a:t>Teksture:</a:t>
            </a:r>
          </a:p>
          <a:p>
            <a:r>
              <a:rPr lang="hr-HR" sz="2000" dirty="0"/>
              <a:t> </a:t>
            </a:r>
            <a:r>
              <a:rPr lang="hr-HR" sz="2000" dirty="0">
                <a:hlinkClick r:id="rId6"/>
              </a:rPr>
              <a:t>https://www.slipseer.com/index.php?resources/makkon-textures.28/</a:t>
            </a:r>
            <a:endParaRPr lang="hr-HR" sz="2000" dirty="0"/>
          </a:p>
          <a:p>
            <a:r>
              <a:rPr lang="en-US" sz="2000" dirty="0">
                <a:hlinkClick r:id="rId7"/>
              </a:rPr>
              <a:t>https://www.quaddicted.com/reviews/gsh_jungle.html</a:t>
            </a:r>
            <a:endParaRPr lang="hr-HR" sz="2000" dirty="0"/>
          </a:p>
          <a:p>
            <a:r>
              <a:rPr lang="hr-HR" sz="2000" dirty="0"/>
              <a:t>(quake101.wad) </a:t>
            </a:r>
            <a:r>
              <a:rPr lang="hr-HR" sz="2000" dirty="0">
                <a:hlinkClick r:id="rId8"/>
              </a:rPr>
              <a:t>https://www.quaketastic.com/?dir=files/texture_wads</a:t>
            </a:r>
            <a:endParaRPr lang="hr-HR" sz="20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3342426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6C449834DD4B46B1ED8AD83DEB3D10" ma:contentTypeVersion="12" ma:contentTypeDescription="Create a new document." ma:contentTypeScope="" ma:versionID="df776c9a654d195db2e91035bd994557">
  <xsd:schema xmlns:xsd="http://www.w3.org/2001/XMLSchema" xmlns:xs="http://www.w3.org/2001/XMLSchema" xmlns:p="http://schemas.microsoft.com/office/2006/metadata/properties" xmlns:ns2="1a8edb31-1ff7-47ea-a988-5e0af298c36e" xmlns:ns3="965a9b87-30d0-412e-abc2-49616656c8dc" targetNamespace="http://schemas.microsoft.com/office/2006/metadata/properties" ma:root="true" ma:fieldsID="cdafccb6bf18d0fec6b880f5d0f944ba" ns2:_="" ns3:_="">
    <xsd:import namespace="1a8edb31-1ff7-47ea-a988-5e0af298c36e"/>
    <xsd:import namespace="965a9b87-30d0-412e-abc2-49616656c8d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DateTaken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8edb31-1ff7-47ea-a988-5e0af298c36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lcf76f155ced4ddcb4097134ff3c332f" ma:index="17" nillable="true" ma:taxonomy="true" ma:internalName="lcf76f155ced4ddcb4097134ff3c332f" ma:taxonomyFieldName="MediaServiceImageTags" ma:displayName="Image Tags" ma:readOnly="false" ma:fieldId="{5cf76f15-5ced-4ddc-b409-7134ff3c332f}" ma:taxonomyMulti="true" ma:sspId="f27b2708-5677-4f14-8987-10184c28cb6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65a9b87-30d0-412e-abc2-49616656c8dc" elementFormDefault="qualified">
    <xsd:import namespace="http://schemas.microsoft.com/office/2006/documentManagement/types"/>
    <xsd:import namespace="http://schemas.microsoft.com/office/infopath/2007/PartnerControls"/>
    <xsd:element name="TaxCatchAll" ma:index="18" nillable="true" ma:displayName="Taxonomy Catch All Column" ma:hidden="true" ma:list="{83d15520-4b65-4c09-8d0a-4ec191294a4f}" ma:internalName="TaxCatchAll" ma:showField="CatchAllData" ma:web="965a9b87-30d0-412e-abc2-49616656c8d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55DF985-1D0D-4E93-ADE0-5F78C86FBCC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a8edb31-1ff7-47ea-a988-5e0af298c36e"/>
    <ds:schemaRef ds:uri="965a9b87-30d0-412e-abc2-49616656c8d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D90D3A6-DB55-4386-9EFE-C2A7D41D921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312</TotalTime>
  <Words>250</Words>
  <Application>Microsoft Office PowerPoint</Application>
  <PresentationFormat>Widescreen</PresentationFormat>
  <Paragraphs>43</Paragraphs>
  <Slides>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Calisto MT</vt:lpstr>
      <vt:lpstr>Wingdings 2</vt:lpstr>
      <vt:lpstr>Slate</vt:lpstr>
      <vt:lpstr>Razina za Quake</vt:lpstr>
      <vt:lpstr>Koncept</vt:lpstr>
      <vt:lpstr>Alati</vt:lpstr>
      <vt:lpstr>Komponente razine</vt:lpstr>
      <vt:lpstr>Manipulacija brusheva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Razina za Quake</dc:title>
  <dc:creator>Luka</dc:creator>
  <cp:lastModifiedBy>Luka Nol</cp:lastModifiedBy>
  <cp:revision>41</cp:revision>
  <dcterms:created xsi:type="dcterms:W3CDTF">2024-08-12T13:32:48Z</dcterms:created>
  <dcterms:modified xsi:type="dcterms:W3CDTF">2024-08-20T09:22:33Z</dcterms:modified>
</cp:coreProperties>
</file>